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9" r:id="rId5"/>
    <p:sldId id="260" r:id="rId6"/>
    <p:sldId id="261" r:id="rId7"/>
    <p:sldId id="263" r:id="rId8"/>
    <p:sldId id="262" r:id="rId9"/>
    <p:sldId id="264" r:id="rId10"/>
    <p:sldId id="265"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2" d="100"/>
          <a:sy n="62" d="100"/>
        </p:scale>
        <p:origin x="82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1CC98-BDD0-BDEE-3B2F-BBF34B1E2E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366DC8-1C24-EED1-106D-F71773A7F9C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AFE7F8-5220-52A2-062B-CAFCE7DE9544}"/>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C9BEF795-FE40-1133-00F7-6CF630FC91A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86F9083-4A53-A549-AA5A-209C39792061}"/>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3384241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EAC58-0330-A5B2-C0AC-39B5A327D9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CB21A71-C78E-5C6C-C2FC-77ED49CD47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CD440F-A4EA-F79E-DBFC-E244C4F4D35A}"/>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86416617-B8E9-609B-F92B-1502B1AADB1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62212EE-2D49-AD88-FFC7-5DE3CC0C8157}"/>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1924016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64B1D1-2B97-0307-2451-734259E1F6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D2280A-C99E-A75D-C7BD-3403AFF335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F82D89-7F39-7FF9-A943-023926DC0B9C}"/>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987032C1-91D3-710A-9561-72D4AA28E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ADE30D-0791-87FF-6AA7-5722749735B6}"/>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82372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06196-50E7-86F1-9E54-B0EE45B323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11302E-E73D-F6AE-423E-1A2F5C129C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5AD987-A238-44F3-9F1B-EF0B4825DB50}"/>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1C24BE87-209E-4FA3-C89B-AE6AB0E052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0CA3516-0EC1-471B-B3F7-E87F778FD838}"/>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2438954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40B8D-70EF-1439-D4CE-FC4BC41BB54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4CB602-DD87-47B2-1B8B-32E4C78A3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28B3FA-A19E-F8F3-23A2-752F14D6986C}"/>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EC1EB4BD-63A7-F086-4F4E-DABEF419AD5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0F52EEC-E639-B6D6-9BB6-F0DDC286E4B8}"/>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281788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112806-AA33-C75C-CF51-AC747F5DBD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DFB9AC-0FC1-265E-FD2F-0D8E554C63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10A810-160A-8EE9-FB24-6AF52D4673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78EE123-85DB-CC55-4445-82279986967A}"/>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6" name="Footer Placeholder 5">
            <a:extLst>
              <a:ext uri="{FF2B5EF4-FFF2-40B4-BE49-F238E27FC236}">
                <a16:creationId xmlns:a16="http://schemas.microsoft.com/office/drawing/2014/main" id="{C7FEBFCF-BD99-080F-A5FC-7F180A83B85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940539-51AE-7CD8-0549-26C9D40F2D31}"/>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289303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DDEA1-3FB6-FA47-7832-580CE751AA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C5DC7-E329-6C9D-9BE3-9C853E9BD78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DE2748B-B2FB-77B5-97B0-7524C03EC59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69F429-15A7-0BD3-6508-3117D26A56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2CB38F-1250-922A-6045-364851802E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A8EE67-CAAF-1E9D-ADA4-20F1FE764155}"/>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8" name="Footer Placeholder 7">
            <a:extLst>
              <a:ext uri="{FF2B5EF4-FFF2-40B4-BE49-F238E27FC236}">
                <a16:creationId xmlns:a16="http://schemas.microsoft.com/office/drawing/2014/main" id="{161943E3-0BA4-3939-B42F-E7B7530809C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9F15601-BB7E-D8CB-CA46-ECBEC4A32633}"/>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3277845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0A68C-B0AB-C477-0990-153C70DDE7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834443-7876-BE38-3032-5312DF26EA56}"/>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4" name="Footer Placeholder 3">
            <a:extLst>
              <a:ext uri="{FF2B5EF4-FFF2-40B4-BE49-F238E27FC236}">
                <a16:creationId xmlns:a16="http://schemas.microsoft.com/office/drawing/2014/main" id="{3E89A072-C246-33A0-9D8B-EFB07F86112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3024449-C594-B9CE-7368-B13DD61CC085}"/>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1296629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9E3FCA-852E-091B-CBC1-CB0AC291BF6E}"/>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3" name="Footer Placeholder 2">
            <a:extLst>
              <a:ext uri="{FF2B5EF4-FFF2-40B4-BE49-F238E27FC236}">
                <a16:creationId xmlns:a16="http://schemas.microsoft.com/office/drawing/2014/main" id="{E4263BB1-1147-F8CD-8F62-C364A1EE0A5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3C72AE1-1062-D8B8-7EB2-12F7FDC98637}"/>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6348617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6E28A-AD56-FFCD-9544-683504AA0E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94DC2B-9D61-1055-2885-2D870D6760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3E2984-2554-F807-AF55-4F18871511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E0E350-EA88-3C41-2F03-8B7AE117C93D}"/>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6" name="Footer Placeholder 5">
            <a:extLst>
              <a:ext uri="{FF2B5EF4-FFF2-40B4-BE49-F238E27FC236}">
                <a16:creationId xmlns:a16="http://schemas.microsoft.com/office/drawing/2014/main" id="{77DB7F42-00DF-F17C-FCE1-954C21A3FBB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E574151-B631-F620-4B69-55D17321955F}"/>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713526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1D361-55C2-6803-FAC6-64F3B55DD9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98D788-34F2-BE80-3A5F-C5757F5246F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EBE11BA-5EA6-5737-01E6-DFF1A78D2E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CE31F6-9D41-592D-1170-81D7A98142A2}"/>
              </a:ext>
            </a:extLst>
          </p:cNvPr>
          <p:cNvSpPr>
            <a:spLocks noGrp="1"/>
          </p:cNvSpPr>
          <p:nvPr>
            <p:ph type="dt" sz="half" idx="10"/>
          </p:nvPr>
        </p:nvSpPr>
        <p:spPr/>
        <p:txBody>
          <a:bodyPr/>
          <a:lstStyle/>
          <a:p>
            <a:fld id="{212FC472-6CD7-43BE-9240-1E072F914DD2}" type="datetimeFigureOut">
              <a:rPr lang="en-US" smtClean="0"/>
              <a:t>11/17/2025</a:t>
            </a:fld>
            <a:endParaRPr lang="en-US" dirty="0"/>
          </a:p>
        </p:txBody>
      </p:sp>
      <p:sp>
        <p:nvSpPr>
          <p:cNvPr id="6" name="Footer Placeholder 5">
            <a:extLst>
              <a:ext uri="{FF2B5EF4-FFF2-40B4-BE49-F238E27FC236}">
                <a16:creationId xmlns:a16="http://schemas.microsoft.com/office/drawing/2014/main" id="{2947A007-9A4D-81CC-541A-3677072AC4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355BCDB-7160-ADE3-E79C-52148D74F1C2}"/>
              </a:ext>
            </a:extLst>
          </p:cNvPr>
          <p:cNvSpPr>
            <a:spLocks noGrp="1"/>
          </p:cNvSpPr>
          <p:nvPr>
            <p:ph type="sldNum" sz="quarter" idx="12"/>
          </p:nvPr>
        </p:nvSpPr>
        <p:spPr/>
        <p:txBody>
          <a:bodyPr/>
          <a:lstStyle/>
          <a:p>
            <a:fld id="{CB78208C-AB1A-4B60-96A4-0F2B7A37F994}" type="slidenum">
              <a:rPr lang="en-US" smtClean="0"/>
              <a:t>‹#›</a:t>
            </a:fld>
            <a:endParaRPr lang="en-US" dirty="0"/>
          </a:p>
        </p:txBody>
      </p:sp>
    </p:spTree>
    <p:extLst>
      <p:ext uri="{BB962C8B-B14F-4D97-AF65-F5344CB8AC3E}">
        <p14:creationId xmlns:p14="http://schemas.microsoft.com/office/powerpoint/2010/main" val="2267872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0A7A3C-B57F-6969-20C9-DA8A893FE8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E065D9-FAC0-964C-D79C-D388225598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561E59-8FE6-0EA1-D034-706A26ECAC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FC472-6CD7-43BE-9240-1E072F914DD2}" type="datetimeFigureOut">
              <a:rPr lang="en-US" smtClean="0"/>
              <a:t>11/17/2025</a:t>
            </a:fld>
            <a:endParaRPr lang="en-US" dirty="0"/>
          </a:p>
        </p:txBody>
      </p:sp>
      <p:sp>
        <p:nvSpPr>
          <p:cNvPr id="5" name="Footer Placeholder 4">
            <a:extLst>
              <a:ext uri="{FF2B5EF4-FFF2-40B4-BE49-F238E27FC236}">
                <a16:creationId xmlns:a16="http://schemas.microsoft.com/office/drawing/2014/main" id="{6BF185A6-6C78-700A-7F09-666B812C9D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5CCBBE-0A77-1B20-A351-71A96DFD10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78208C-AB1A-4B60-96A4-0F2B7A37F994}" type="slidenum">
              <a:rPr lang="en-US" smtClean="0"/>
              <a:t>‹#›</a:t>
            </a:fld>
            <a:endParaRPr lang="en-US" dirty="0"/>
          </a:p>
        </p:txBody>
      </p:sp>
    </p:spTree>
    <p:extLst>
      <p:ext uri="{BB962C8B-B14F-4D97-AF65-F5344CB8AC3E}">
        <p14:creationId xmlns:p14="http://schemas.microsoft.com/office/powerpoint/2010/main" val="3558173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ontent.leg.colorado.gov/agencies/office-legislative-legal-services/colorado-revised-statute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1733B-5390-E4CF-EA3B-255BC1AD564E}"/>
              </a:ext>
            </a:extLst>
          </p:cNvPr>
          <p:cNvSpPr>
            <a:spLocks noGrp="1"/>
          </p:cNvSpPr>
          <p:nvPr>
            <p:ph type="ctrTitle"/>
          </p:nvPr>
        </p:nvSpPr>
        <p:spPr/>
        <p:txBody>
          <a:bodyPr/>
          <a:lstStyle/>
          <a:p>
            <a:r>
              <a:rPr lang="en-US" dirty="0"/>
              <a:t>Protest rights     </a:t>
            </a:r>
          </a:p>
        </p:txBody>
      </p:sp>
      <p:sp>
        <p:nvSpPr>
          <p:cNvPr id="3" name="Subtitle 2">
            <a:extLst>
              <a:ext uri="{FF2B5EF4-FFF2-40B4-BE49-F238E27FC236}">
                <a16:creationId xmlns:a16="http://schemas.microsoft.com/office/drawing/2014/main" id="{F1D1E282-0830-0B53-9D61-1171C48996D6}"/>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952750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490B85B-6C89-CB05-E51F-973B09217536}"/>
              </a:ext>
            </a:extLst>
          </p:cNvPr>
          <p:cNvSpPr txBox="1"/>
          <p:nvPr/>
        </p:nvSpPr>
        <p:spPr>
          <a:xfrm>
            <a:off x="215757" y="184936"/>
            <a:ext cx="11794733" cy="7327134"/>
          </a:xfrm>
          <a:prstGeom prst="rect">
            <a:avLst/>
          </a:prstGeom>
          <a:noFill/>
        </p:spPr>
        <p:txBody>
          <a:bodyPr wrap="square">
            <a:spAutoFit/>
          </a:bodyPr>
          <a:lstStyle/>
          <a:p>
            <a:pPr marL="0" marR="0" algn="ctr">
              <a:lnSpc>
                <a:spcPct val="115000"/>
              </a:lnSpc>
              <a:spcAft>
                <a:spcPts val="800"/>
              </a:spcAft>
              <a:buNone/>
            </a:pPr>
            <a:r>
              <a:rPr lang="en-US" sz="2000" kern="0" dirty="0">
                <a:effectLst/>
                <a:latin typeface="Times New Roman" panose="02020603050405020304" pitchFamily="18" charset="0"/>
                <a:ea typeface="Times New Roman" panose="02020603050405020304" pitchFamily="18" charset="0"/>
              </a:rPr>
              <a:t>Case law interpreting statutes within Constitutional framework</a:t>
            </a: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rPr>
              <a:t>Andrews v. People, 800 P.2d 607 (Colo. 1990)</a:t>
            </a:r>
            <a:r>
              <a:rPr lang="en-US" sz="1600" dirty="0">
                <a:effectLst/>
                <a:latin typeface="Aptos" panose="020B0004020202020204" pitchFamily="34" charset="0"/>
                <a:ea typeface="Aptos" panose="020B0004020202020204" pitchFamily="34" charset="0"/>
                <a:cs typeface="Times New Roman" panose="02020603050405020304" pitchFamily="18" charset="0"/>
              </a:rPr>
              <a:t> On August 9, 1987, several hundred people blocked the roadway to the east entrance of the Rocky Flats nuclear weapons plant in Jefferson County. The protest was intended to halt the manufacture of plutonium triggers by preventing the entry of workers and materials into the federal facility. The ultimate goal of the protest was to close down the Rocky Flats facility and force its conversion to a non-nuclear civilian use. At trial, the defendants did not deny they were obstructing traffic and disobeyed the request of the State Patrol officers to move. The jury found all the defendants guilty of obstructing a highway or other passage area, and convicted most of the defendants of disobeying the reasonable request of a police officer. </a:t>
            </a:r>
            <a:endParaRPr lang="en-US" sz="1600" dirty="0">
              <a:latin typeface="Aptos" panose="020B0004020202020204" pitchFamily="34" charset="0"/>
              <a:ea typeface="Aptos" panose="020B0004020202020204" pitchFamily="34" charset="0"/>
              <a:cs typeface="Times New Roman" panose="02020603050405020304" pitchFamily="18" charset="0"/>
            </a:endParaRPr>
          </a:p>
          <a:p>
            <a:r>
              <a:rPr lang="en-US" sz="1600" dirty="0"/>
              <a:t>The choice of evils statute requires that the defendant establish that the crime committed was necessary to prevent an imminent injury. A sufficient offer of proof must therefore establish: (1) all other potentially viable and reasonable alternative actions were pursued, or shown to be futile,  (2) the action taken had a direct causal connection with the harm sought to be prevented, and that the action taken would bring about the abatement of the harm, and, (3) the action taken was an emergency measure pursued to avoid a specific, definite, and imminent injury about to occur.</a:t>
            </a:r>
          </a:p>
          <a:p>
            <a:pPr>
              <a:buNone/>
            </a:pPr>
            <a:endParaRPr lang="en-US" sz="1600" dirty="0">
              <a:latin typeface="Aptos" panose="020B0004020202020204" pitchFamily="34" charset="0"/>
              <a:cs typeface="Times New Roman" panose="02020603050405020304" pitchFamily="18" charset="0"/>
            </a:endParaRPr>
          </a:p>
          <a:p>
            <a:pPr>
              <a:buNone/>
            </a:pPr>
            <a:r>
              <a:rPr lang="en-US" sz="1600" dirty="0">
                <a:latin typeface="Aptos" panose="020B0004020202020204" pitchFamily="34" charset="0"/>
                <a:cs typeface="Times New Roman" panose="02020603050405020304" pitchFamily="18" charset="0"/>
              </a:rPr>
              <a:t>United States v. Platte, No. </a:t>
            </a:r>
            <a:r>
              <a:rPr lang="en-US" sz="1600">
                <a:latin typeface="Aptos" panose="020B0004020202020204" pitchFamily="34" charset="0"/>
                <a:cs typeface="Times New Roman" panose="02020603050405020304" pitchFamily="18" charset="0"/>
              </a:rPr>
              <a:t>24-1464 (10</a:t>
            </a:r>
            <a:r>
              <a:rPr lang="en-US" sz="1600" baseline="30000">
                <a:latin typeface="Aptos" panose="020B0004020202020204" pitchFamily="34" charset="0"/>
                <a:cs typeface="Times New Roman" panose="02020603050405020304" pitchFamily="18" charset="0"/>
              </a:rPr>
              <a:t>th</a:t>
            </a:r>
            <a:r>
              <a:rPr lang="en-US" sz="1600">
                <a:latin typeface="Aptos" panose="020B0004020202020204" pitchFamily="34" charset="0"/>
                <a:cs typeface="Times New Roman" panose="02020603050405020304" pitchFamily="18" charset="0"/>
              </a:rPr>
              <a:t> Cir. 2005</a:t>
            </a:r>
            <a:r>
              <a:rPr lang="en-US" sz="1600" dirty="0">
                <a:latin typeface="Aptos" panose="020B0004020202020204" pitchFamily="34" charset="0"/>
                <a:cs typeface="Times New Roman" panose="02020603050405020304" pitchFamily="18" charset="0"/>
              </a:rPr>
              <a:t>)- Convicted for destruction of national-defense materials with intent to interfere with national defense.  Cut chain link fence to enter minuteman III Missile site in Weld County.  Prior to trial judge issued an order prohibiting evidence or argument regarding any defense based on necessity or violation of international law or that impugns, the lethality, legality, morality, or political wisdom of the Minuteman III missile system, including but not limited to, the following variously described defenses: necessity, duress, choice of evils; privilege, justification; “Nuremberg”; mistake of law; good faith exception to mistake of law; international law violations, jus cogens violations, preemptory norms of international law violations, war crimes violations, customary international law violations; nonderogable jus cogens norm of customary international law violations; international humanitarian law violations; U.S. Army field manual violations; International Court of Justice judgement violations; treaty violations; United Nations Charter violations; Vienna Conventions violations; Restatement of Foreign Relations Law violations; Geneva Convention or Protocol violations; and/or Tokyo Judgement violations.</a:t>
            </a:r>
          </a:p>
          <a:p>
            <a:pPr>
              <a:buNone/>
            </a:pPr>
            <a:endParaRPr lang="en-US" dirty="0">
              <a:latin typeface="Aptos" panose="020B0004020202020204" pitchFamily="34" charset="0"/>
              <a:cs typeface="Times New Roman" panose="02020603050405020304" pitchFamily="18" charset="0"/>
            </a:endParaRPr>
          </a:p>
          <a:p>
            <a:pPr>
              <a:buNone/>
            </a:pPr>
            <a:endParaRPr lang="en-US" dirty="0">
              <a:latin typeface="Aptos" panose="020B0004020202020204" pitchFamily="34" charset="0"/>
              <a:cs typeface="Times New Roman" panose="02020603050405020304" pitchFamily="18" charset="0"/>
            </a:endParaRPr>
          </a:p>
          <a:p>
            <a:pPr>
              <a:buNone/>
            </a:pPr>
            <a:endParaRPr lang="en-US" dirty="0">
              <a:latin typeface="Aptos" panose="020B0004020202020204" pitchFamily="34" charset="0"/>
              <a:cs typeface="Times New Roman" panose="02020603050405020304" pitchFamily="18" charset="0"/>
            </a:endParaRPr>
          </a:p>
          <a:p>
            <a:pPr>
              <a:buNone/>
            </a:pPr>
            <a:endParaRPr lang="en-US" dirty="0"/>
          </a:p>
        </p:txBody>
      </p:sp>
    </p:spTree>
    <p:extLst>
      <p:ext uri="{BB962C8B-B14F-4D97-AF65-F5344CB8AC3E}">
        <p14:creationId xmlns:p14="http://schemas.microsoft.com/office/powerpoint/2010/main" val="2759322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4D5AD-AF25-A45F-0E70-6C8AFAF06ABF}"/>
              </a:ext>
            </a:extLst>
          </p:cNvPr>
          <p:cNvSpPr>
            <a:spLocks noGrp="1"/>
          </p:cNvSpPr>
          <p:nvPr>
            <p:ph type="title"/>
          </p:nvPr>
        </p:nvSpPr>
        <p:spPr>
          <a:xfrm>
            <a:off x="838200" y="365125"/>
            <a:ext cx="10515600" cy="693113"/>
          </a:xfrm>
        </p:spPr>
        <p:txBody>
          <a:bodyPr>
            <a:normAutofit fontScale="90000"/>
          </a:bodyPr>
          <a:lstStyle/>
          <a:p>
            <a:pPr algn="ctr"/>
            <a:r>
              <a:rPr lang="en-US" dirty="0"/>
              <a:t>Rule of Law Versus Personal Morality (from Platte)</a:t>
            </a:r>
          </a:p>
        </p:txBody>
      </p:sp>
      <p:sp>
        <p:nvSpPr>
          <p:cNvPr id="3" name="Content Placeholder 2">
            <a:extLst>
              <a:ext uri="{FF2B5EF4-FFF2-40B4-BE49-F238E27FC236}">
                <a16:creationId xmlns:a16="http://schemas.microsoft.com/office/drawing/2014/main" id="{29741820-D6A2-054C-279C-FB933A14DB5A}"/>
              </a:ext>
            </a:extLst>
          </p:cNvPr>
          <p:cNvSpPr>
            <a:spLocks noGrp="1"/>
          </p:cNvSpPr>
          <p:nvPr>
            <p:ph idx="1"/>
          </p:nvPr>
        </p:nvSpPr>
        <p:spPr>
          <a:xfrm>
            <a:off x="838200" y="1132512"/>
            <a:ext cx="10515600" cy="5504594"/>
          </a:xfrm>
        </p:spPr>
        <p:txBody>
          <a:bodyPr>
            <a:normAutofit fontScale="92500" lnSpcReduction="20000"/>
          </a:bodyPr>
          <a:lstStyle/>
          <a:p>
            <a:r>
              <a:rPr lang="en-US" dirty="0"/>
              <a:t>The high-minded motives of Defendants do not negate their intent. Civil disobedience can be an act of great religious and moral courage and society may ultimately benefit. But if the law being violated is constitutional, the worthiness of one’s motives cannot excuse the violation in the eyes of the law. History has been short of evidence of the risks, the evils, that can attend subordinating the requirements of law to one’s personal view of morality. In the words of Justice Stevens:</a:t>
            </a:r>
          </a:p>
          <a:p>
            <a:r>
              <a:rPr lang="en-US" dirty="0"/>
              <a:t>If Defendants’ theory of defense were valid, the character of their conduct would be judged not by the rule of law but by the end with their means were designed to serve.</a:t>
            </a:r>
          </a:p>
          <a:p>
            <a:r>
              <a:rPr lang="en-US" dirty="0"/>
              <a:t>One who elects to serve mankind by taking the law into his own hands thereby demonstrates his conviction that his own ability to determine policy is superior to democratic decision making. Defendant’s professed unselfish motivation, rather than a justification, actually identifies a form of arrogance which organized society cannot tolerate. </a:t>
            </a:r>
          </a:p>
          <a:p>
            <a:r>
              <a:rPr lang="en-US" dirty="0"/>
              <a:t>A simple rule reiterated by a peace-loving scholar, amply refutes Defendant’s arrogant theory of defense: “No man or group is above the law.” </a:t>
            </a:r>
          </a:p>
        </p:txBody>
      </p:sp>
    </p:spTree>
    <p:extLst>
      <p:ext uri="{BB962C8B-B14F-4D97-AF65-F5344CB8AC3E}">
        <p14:creationId xmlns:p14="http://schemas.microsoft.com/office/powerpoint/2010/main" val="3513642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10B6B-EE61-CBC7-8691-E930CCF1E744}"/>
              </a:ext>
            </a:extLst>
          </p:cNvPr>
          <p:cNvSpPr>
            <a:spLocks noGrp="1"/>
          </p:cNvSpPr>
          <p:nvPr>
            <p:ph type="title"/>
          </p:nvPr>
        </p:nvSpPr>
        <p:spPr/>
        <p:txBody>
          <a:bodyPr/>
          <a:lstStyle/>
          <a:p>
            <a:r>
              <a:rPr lang="en-US" dirty="0"/>
              <a:t>Basic principles</a:t>
            </a:r>
          </a:p>
        </p:txBody>
      </p:sp>
      <p:sp>
        <p:nvSpPr>
          <p:cNvPr id="3" name="Content Placeholder 2">
            <a:extLst>
              <a:ext uri="{FF2B5EF4-FFF2-40B4-BE49-F238E27FC236}">
                <a16:creationId xmlns:a16="http://schemas.microsoft.com/office/drawing/2014/main" id="{F11B08E7-69B7-158E-04F7-0F6778FAEEB1}"/>
              </a:ext>
            </a:extLst>
          </p:cNvPr>
          <p:cNvSpPr>
            <a:spLocks noGrp="1"/>
          </p:cNvSpPr>
          <p:nvPr>
            <p:ph idx="1"/>
          </p:nvPr>
        </p:nvSpPr>
        <p:spPr>
          <a:xfrm>
            <a:off x="838200" y="1356189"/>
            <a:ext cx="10515600" cy="5036532"/>
          </a:xfrm>
        </p:spPr>
        <p:txBody>
          <a:bodyPr>
            <a:normAutofit/>
          </a:bodyPr>
          <a:lstStyle/>
          <a:p>
            <a:r>
              <a:rPr lang="en-US" dirty="0"/>
              <a:t>Location- public better, traditionally recognized </a:t>
            </a:r>
          </a:p>
          <a:p>
            <a:r>
              <a:rPr lang="en-US" dirty="0"/>
              <a:t>Can’t block streets or sidewalks</a:t>
            </a:r>
          </a:p>
          <a:p>
            <a:r>
              <a:rPr lang="en-US" dirty="0"/>
              <a:t>Document- go pro, camera, can’t destroy evidence if it’s related to a case </a:t>
            </a:r>
          </a:p>
          <a:p>
            <a:r>
              <a:rPr lang="en-US" dirty="0"/>
              <a:t>Can’t interfere with law enforcement “doing their job”</a:t>
            </a:r>
          </a:p>
          <a:p>
            <a:r>
              <a:rPr lang="en-US" dirty="0"/>
              <a:t>Basic rules if seized-</a:t>
            </a:r>
          </a:p>
          <a:p>
            <a:r>
              <a:rPr lang="en-US" dirty="0"/>
              <a:t>Don’t talk and don’t consent</a:t>
            </a:r>
          </a:p>
          <a:p>
            <a:r>
              <a:rPr lang="en-US" dirty="0"/>
              <a:t>Don’t let them into your phone</a:t>
            </a:r>
          </a:p>
          <a:p>
            <a:r>
              <a:rPr lang="en-US" dirty="0"/>
              <a:t>You can not resist an unlawful arrest but you can resist the unlawful use of physical force. </a:t>
            </a:r>
          </a:p>
        </p:txBody>
      </p:sp>
    </p:spTree>
    <p:extLst>
      <p:ext uri="{BB962C8B-B14F-4D97-AF65-F5344CB8AC3E}">
        <p14:creationId xmlns:p14="http://schemas.microsoft.com/office/powerpoint/2010/main" val="3176126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4C14F-0021-CCD0-DA91-2F3C5ECABEFA}"/>
              </a:ext>
            </a:extLst>
          </p:cNvPr>
          <p:cNvSpPr>
            <a:spLocks noGrp="1"/>
          </p:cNvSpPr>
          <p:nvPr>
            <p:ph type="title"/>
          </p:nvPr>
        </p:nvSpPr>
        <p:spPr/>
        <p:txBody>
          <a:bodyPr/>
          <a:lstStyle/>
          <a:p>
            <a:r>
              <a:rPr lang="en-US" dirty="0"/>
              <a:t>Statutes and constitution</a:t>
            </a:r>
          </a:p>
        </p:txBody>
      </p:sp>
      <p:sp>
        <p:nvSpPr>
          <p:cNvPr id="3" name="Content Placeholder 2">
            <a:extLst>
              <a:ext uri="{FF2B5EF4-FFF2-40B4-BE49-F238E27FC236}">
                <a16:creationId xmlns:a16="http://schemas.microsoft.com/office/drawing/2014/main" id="{2FBED440-1377-24F3-C0B2-E8A494B46BA8}"/>
              </a:ext>
            </a:extLst>
          </p:cNvPr>
          <p:cNvSpPr>
            <a:spLocks noGrp="1"/>
          </p:cNvSpPr>
          <p:nvPr>
            <p:ph idx="1"/>
          </p:nvPr>
        </p:nvSpPr>
        <p:spPr/>
        <p:txBody>
          <a:bodyPr/>
          <a:lstStyle/>
          <a:p>
            <a:r>
              <a:rPr lang="en-US" dirty="0"/>
              <a:t>Colorado revised statutes Link  </a:t>
            </a:r>
            <a:r>
              <a:rPr lang="en-US" dirty="0">
                <a:hlinkClick r:id="rId2"/>
              </a:rPr>
              <a:t>https://content.leg.colorado.gov/agencies/office-legislative-legal-services/colorado-revised-statutes</a:t>
            </a:r>
            <a:r>
              <a:rPr lang="en-US" dirty="0"/>
              <a:t> </a:t>
            </a:r>
          </a:p>
          <a:p>
            <a:r>
              <a:rPr lang="en-US" dirty="0"/>
              <a:t>Constitution prevails</a:t>
            </a:r>
          </a:p>
          <a:p>
            <a:r>
              <a:rPr lang="en-US" dirty="0"/>
              <a:t>Statutes can be unconstitutional as applied, void for vagueness, overbroad</a:t>
            </a:r>
          </a:p>
        </p:txBody>
      </p:sp>
    </p:spTree>
    <p:extLst>
      <p:ext uri="{BB962C8B-B14F-4D97-AF65-F5344CB8AC3E}">
        <p14:creationId xmlns:p14="http://schemas.microsoft.com/office/powerpoint/2010/main" val="4217141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A44CB-0BCB-A5D6-8156-340FEDE8F02B}"/>
              </a:ext>
            </a:extLst>
          </p:cNvPr>
          <p:cNvSpPr>
            <a:spLocks noGrp="1"/>
          </p:cNvSpPr>
          <p:nvPr>
            <p:ph type="title"/>
          </p:nvPr>
        </p:nvSpPr>
        <p:spPr>
          <a:xfrm>
            <a:off x="838200" y="365126"/>
            <a:ext cx="10515600" cy="641742"/>
          </a:xfrm>
        </p:spPr>
        <p:txBody>
          <a:bodyPr>
            <a:normAutofit fontScale="90000"/>
          </a:bodyPr>
          <a:lstStyle/>
          <a:p>
            <a:pPr algn="ctr"/>
            <a:r>
              <a:rPr lang="en-US" dirty="0"/>
              <a:t>Statutes</a:t>
            </a:r>
          </a:p>
        </p:txBody>
      </p:sp>
      <p:sp>
        <p:nvSpPr>
          <p:cNvPr id="3" name="Content Placeholder 2">
            <a:extLst>
              <a:ext uri="{FF2B5EF4-FFF2-40B4-BE49-F238E27FC236}">
                <a16:creationId xmlns:a16="http://schemas.microsoft.com/office/drawing/2014/main" id="{82EEB90C-C69D-9950-E08F-E4ACA5445BCC}"/>
              </a:ext>
            </a:extLst>
          </p:cNvPr>
          <p:cNvSpPr>
            <a:spLocks noGrp="1"/>
          </p:cNvSpPr>
          <p:nvPr>
            <p:ph idx="1"/>
          </p:nvPr>
        </p:nvSpPr>
        <p:spPr>
          <a:xfrm>
            <a:off x="838200" y="1006868"/>
            <a:ext cx="10515600" cy="5702157"/>
          </a:xfrm>
        </p:spPr>
        <p:txBody>
          <a:bodyPr>
            <a:noAutofit/>
          </a:bodyPr>
          <a:lstStyle/>
          <a:p>
            <a:r>
              <a:rPr lang="en-US" sz="1400" dirty="0"/>
              <a:t>Obstruction- 18-8-104- (1) (a) A person commits obstructing a peace officer, firefighter, emergency medical service provider, rescue specialist, or volunteer when, by using or threatening to use violence, force, physical interference, or an obstacle, such person knowingly obstructs, impairs, or hinders the enforcement of the penal law or the preservation of the peace by a peace officer, acting under color of his or her official authority; knowingly obstructs, impairs, or hinders the prevention, control, or abatement of fire by a firefighter, acting under color of his or her official authority; knowingly obstructs, impairs, or hinders the administration of medical treatment or emergency assistance by an emergency medical service provider or rescue specialist, acting under color of his or her official authority; or knowingly obstructs, impairs, or hinders the administration of emergency care or emergency assistance by a volunteer, acting in good faith to render such care or assistance without compensation at the place of an emergency or accident. </a:t>
            </a:r>
          </a:p>
          <a:p>
            <a:r>
              <a:rPr lang="en-US" sz="1400" dirty="0"/>
              <a:t>(b) To assure that animals used in law enforcement or fire prevention activities are protected from harm, a person commits obstructing a peace officer or firefighter when, by using or threatening to use violence, force, physical interference, or an obstacle, he or she knowingly obstructs, impairs, or hinders any such animal. </a:t>
            </a:r>
          </a:p>
          <a:p>
            <a:r>
              <a:rPr lang="en-US" sz="1400" dirty="0"/>
              <a:t>(1.5) A person shall not be charged with the offense described in subsection (1) of this section because the person remained silent or because the person stated a verbal opposition to an order by a government official. </a:t>
            </a:r>
          </a:p>
          <a:p>
            <a:r>
              <a:rPr lang="en-US" sz="1400" dirty="0"/>
              <a:t>(2) It is not a defense to a prosecution under this section that the peace officer was acting in an illegal manner, if he or she was acting under color of his or her official authority. A peace officer acts “under color of his or her official authority” if, in the regular course of assigned duties, he or she makes a judgment in good faith based on surrounding facts and circumstances that he or she must act to enforce the law or preserve the peace. </a:t>
            </a:r>
          </a:p>
          <a:p>
            <a:r>
              <a:rPr lang="en-US" sz="1400" dirty="0"/>
              <a:t>(4) Obstructing a peace officer, firefighter, emergency medical service provider, rescue specialist, or volunteer is a class 2 misdemeanor. </a:t>
            </a:r>
          </a:p>
          <a:p>
            <a:r>
              <a:rPr lang="en-US" sz="1400" dirty="0"/>
              <a:t>(5) For purposes of this section, unless the context otherwise requires: </a:t>
            </a:r>
          </a:p>
          <a:p>
            <a:r>
              <a:rPr lang="en-US" sz="1400" dirty="0"/>
              <a:t>(a) “Emergency medical service provider” means a member of a public or private emergency medical service agency, whether that person is a volunteer or receives compensation for services rendered as such emergency medical service provider. </a:t>
            </a:r>
          </a:p>
          <a:p>
            <a:r>
              <a:rPr lang="en-US" sz="1400" dirty="0"/>
              <a:t>(b) “Obstacle” includes an unmanned aircraft system. </a:t>
            </a:r>
          </a:p>
          <a:p>
            <a:r>
              <a:rPr lang="en-US" sz="1400" dirty="0"/>
              <a:t>(c) “Rescue specialist” means a member of a public or private rescue agency, whether that person is a volunteer or receives compensation for services rendered as such rescue specialist</a:t>
            </a:r>
          </a:p>
        </p:txBody>
      </p:sp>
    </p:spTree>
    <p:extLst>
      <p:ext uri="{BB962C8B-B14F-4D97-AF65-F5344CB8AC3E}">
        <p14:creationId xmlns:p14="http://schemas.microsoft.com/office/powerpoint/2010/main" val="2317065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795EC0-DEEC-4E91-B0E0-DCEB0A0AFE84}"/>
              </a:ext>
            </a:extLst>
          </p:cNvPr>
          <p:cNvSpPr txBox="1"/>
          <p:nvPr/>
        </p:nvSpPr>
        <p:spPr>
          <a:xfrm>
            <a:off x="297951" y="184934"/>
            <a:ext cx="11568701" cy="7073218"/>
          </a:xfrm>
          <a:prstGeom prst="rect">
            <a:avLst/>
          </a:prstGeom>
          <a:noFill/>
        </p:spPr>
        <p:txBody>
          <a:bodyPr wrap="square">
            <a:spAutoFit/>
          </a:bodyPr>
          <a:lstStyle/>
          <a:p>
            <a:pPr>
              <a:lnSpc>
                <a:spcPct val="115000"/>
              </a:lnSpc>
              <a:spcAft>
                <a:spcPts val="800"/>
              </a:spcAft>
            </a:pPr>
            <a:r>
              <a:rPr lang="en-US" sz="1600" dirty="0"/>
              <a:t>Riot- 18-9-101(2) (2) “Riot” means a public disturbance involving an assemblage of three or more persons which by tumultuous and violent conduct creates grave danger of damage or injury to property or persons or substantially obstructs the performance of any governmental function.</a:t>
            </a:r>
          </a:p>
          <a:p>
            <a:pPr marL="0" marR="0">
              <a:lnSpc>
                <a:spcPct val="115000"/>
              </a:lnSpc>
              <a:spcAft>
                <a:spcPts val="800"/>
              </a:spcAft>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Inciting riot- 18-9-102- </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(1) A person commits inciting riot if he: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(a) Incites or urges a group of five or more persons to engage in a current or impending riot; or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(b) Gives commands, instructions, or signals to a group of five or more persons in furtherance of a riot.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(2) A person may be convicted under section 18-2-101, 18-2-201, or 18-2-301 of attempt, conspiracy, or solicitation to incite a riot only if he engages in the prohibited conduct with respect to a current or impending riot.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(3) Inciting riot is a class 1 misdemeanor, but, if injury to a person or damage to property results therefrom, it is a class 5 felony.</a:t>
            </a:r>
            <a:endParaRPr lang="en-US" sz="1600" kern="100" dirty="0">
              <a:latin typeface="Aptos" panose="020B0004020202020204" pitchFamily="34" charset="0"/>
              <a:ea typeface="Times New Roman" panose="02020603050405020304" pitchFamily="18" charset="0"/>
              <a:cs typeface="Times New Roman" panose="02020603050405020304" pitchFamily="18" charset="0"/>
            </a:endParaRPr>
          </a:p>
          <a:p>
            <a:pPr marL="0" marR="0">
              <a:lnSpc>
                <a:spcPct val="115000"/>
              </a:lnSpc>
              <a:spcAft>
                <a:spcPts val="800"/>
              </a:spcAft>
              <a:buNone/>
            </a:pPr>
            <a:r>
              <a:rPr lang="en-US" sz="1600" kern="100" dirty="0">
                <a:effectLst/>
                <a:latin typeface="Times New Roman" panose="02020603050405020304" pitchFamily="18" charset="0"/>
                <a:ea typeface="Aptos" panose="020B0004020202020204" pitchFamily="34" charset="0"/>
                <a:cs typeface="Times New Roman" panose="02020603050405020304" pitchFamily="18" charset="0"/>
              </a:rPr>
              <a:t>Arming Rioters- 18-9-103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(1) A person commits arming rioters if he: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(a) Knowingly supplies a deadly weapon or destructive device for use in a riot; or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(b) Teaches another to prepare or use a deadly weapon or destructive device with intent that any such thing be used in a riot.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(2) Arming rioters is a class 4 felony.</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 Engaging in a riot – 18-9-104</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(1) A person commits an offense if he or she engages in a riot. The offense is a class 4 felony if in the course of rioting the actor employs a deadly weapon, a destructive device, or any article used or fashioned in a manner to cause a person to reasonably believe that the article is a deadly weapon, or if in the course of rioting the actor represents verbally or otherwise that he or she is armed with a deadly weapon; otherwise, it is a class 2 misdemeanor. </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(2) The provisions of section 18-9-102 (2) are applicable to attempt, solicitation, and conspiracy to commit an offense under this section.</a:t>
            </a: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38188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2CA2A0-12CA-C539-889C-F4935FF728E6}"/>
              </a:ext>
            </a:extLst>
          </p:cNvPr>
          <p:cNvSpPr txBox="1"/>
          <p:nvPr/>
        </p:nvSpPr>
        <p:spPr>
          <a:xfrm>
            <a:off x="256853" y="174661"/>
            <a:ext cx="11691991" cy="5149679"/>
          </a:xfrm>
          <a:prstGeom prst="rect">
            <a:avLst/>
          </a:prstGeom>
          <a:noFill/>
        </p:spPr>
        <p:txBody>
          <a:bodyPr wrap="square">
            <a:spAutoFit/>
          </a:bodyPr>
          <a:lstStyle/>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Resisting arrest- 18-8-103-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 A person commits resisting arrest if he knowingly prevents or attempts to prevent a peace officer, acting under color of his official authority, from effecting an arrest of the actor or another, by: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 Using or threatening to use physical force or violence against the peace officer or another; or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(b) Using any other means which creates a substantial risk of causing bodily injury to the peace officer or another.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(2) It is no defense to a prosecution under this section that the peace officer was attempting to make an arrest which in fact was unlawful, if he was acting under color of his official authority, and in attempting to make the arrest he was not resorting to unreasonable or excessive force giving rise to the right of self-defense. A peace officer acts “under color of his official authority” when, in the regular course of assigned duties, he is called upon to make, and does make, a judgment in good faith based upon surrounding facts and circumstances that an arrest should be made by him.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(3) The term “peace officer” as used in this section and section 18-8-104 means a peace officer in uniform or, if out of uniform, one who has identified himself by exhibiting his credentials as such peace officer to the person whose arrest is attempted.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(4) Resisting arrest is a class 2 misdemeanor.</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3343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35FA3-F024-F8C2-AED3-52B9DE6BC656}"/>
              </a:ext>
            </a:extLst>
          </p:cNvPr>
          <p:cNvSpPr>
            <a:spLocks noGrp="1"/>
          </p:cNvSpPr>
          <p:nvPr>
            <p:ph type="title"/>
          </p:nvPr>
        </p:nvSpPr>
        <p:spPr>
          <a:xfrm>
            <a:off x="838200" y="365126"/>
            <a:ext cx="10515600" cy="744484"/>
          </a:xfrm>
        </p:spPr>
        <p:txBody>
          <a:bodyPr/>
          <a:lstStyle/>
          <a:p>
            <a:pPr algn="ctr"/>
            <a:r>
              <a:rPr lang="en-US" dirty="0"/>
              <a:t>Statutes derived from Common Law</a:t>
            </a:r>
          </a:p>
        </p:txBody>
      </p:sp>
      <p:sp>
        <p:nvSpPr>
          <p:cNvPr id="3" name="Content Placeholder 2">
            <a:extLst>
              <a:ext uri="{FF2B5EF4-FFF2-40B4-BE49-F238E27FC236}">
                <a16:creationId xmlns:a16="http://schemas.microsoft.com/office/drawing/2014/main" id="{29B14696-953E-7178-B307-08420BEF5143}"/>
              </a:ext>
            </a:extLst>
          </p:cNvPr>
          <p:cNvSpPr>
            <a:spLocks noGrp="1"/>
          </p:cNvSpPr>
          <p:nvPr>
            <p:ph idx="1"/>
          </p:nvPr>
        </p:nvSpPr>
        <p:spPr>
          <a:xfrm>
            <a:off x="838200" y="1222624"/>
            <a:ext cx="10515600" cy="5558319"/>
          </a:xfrm>
        </p:spPr>
        <p:txBody>
          <a:bodyPr>
            <a:normAutofit fontScale="77500" lnSpcReduction="20000"/>
          </a:bodyPr>
          <a:lstStyle/>
          <a:p>
            <a:r>
              <a:rPr lang="en-US" sz="3100" dirty="0"/>
              <a:t>Choice of evils- 18-1-702- </a:t>
            </a:r>
          </a:p>
          <a:p>
            <a:r>
              <a:rPr lang="en-US" sz="3100" dirty="0"/>
              <a:t>(1) Unless inconsistent with other provisions of sections 18-1-703 to 18-1-707, defining justifiable use of physical force, or with some other provision of law, conduct which would otherwise constitute an offense is justifiable and not criminal when it is necessary as an emergency measure to avoid an imminent public or private injury which is about to occur by reason of a situation occasioned or developed through no conduct of the actor, and which is of sufficient gravity that, according to ordinary standards of intelligence and morality, the desirability and urgency of avoiding the injury clearly outweigh the desirability of avoiding the injury sought to be prevented by the statute defining the offense in issue. </a:t>
            </a:r>
          </a:p>
          <a:p>
            <a:r>
              <a:rPr lang="en-US" sz="3100" dirty="0"/>
              <a:t>(2) The necessity and justifiability of conduct under subsection (1) of this section shall not rest upon considerations pertaining only to the morality and advisability of the statute, either in its general application or with respect to its application to a particular class of cases arising thereunder. When evidence relating to the defense of justification under this section is offered by the defendant, before it is submitted for the consideration of the jury, the court shall first rule as a matter of law whether the claimed facts and circumstances would, if established, constitute a justification.</a:t>
            </a:r>
          </a:p>
          <a:p>
            <a:endParaRPr lang="en-US" dirty="0"/>
          </a:p>
        </p:txBody>
      </p:sp>
    </p:spTree>
    <p:extLst>
      <p:ext uri="{BB962C8B-B14F-4D97-AF65-F5344CB8AC3E}">
        <p14:creationId xmlns:p14="http://schemas.microsoft.com/office/powerpoint/2010/main" val="766873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3D6656-0F34-9117-C068-12BFA8885C8D}"/>
              </a:ext>
            </a:extLst>
          </p:cNvPr>
          <p:cNvSpPr txBox="1"/>
          <p:nvPr/>
        </p:nvSpPr>
        <p:spPr>
          <a:xfrm>
            <a:off x="316786" y="599651"/>
            <a:ext cx="11558427" cy="3988849"/>
          </a:xfrm>
          <a:prstGeom prst="rect">
            <a:avLst/>
          </a:prstGeom>
          <a:noFill/>
        </p:spPr>
        <p:txBody>
          <a:bodyPr wrap="square">
            <a:spAutoFit/>
          </a:bodyPr>
          <a:lstStyle/>
          <a:p>
            <a:pPr marL="0" marR="0" algn="ctr">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Self- Defense and Defense of Others- 18-1-704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(1) Except as provided in subsections (2) and (3) of this section, a person is justified in using physical force upon another person in order to defend himself or a third person from what he reasonably believes to be the use or imminent use of unlawful physical force by that other person, and he may use a degree of force which he reasonably believes to be necessary for that purpose.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(3) Notwithstanding the provisions of subsection (1) of this section, a person is not justified in using physical force if: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(a) With intent to cause bodily injury or death to another person, he provokes the use of unlawful physical force by that other person; or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(b) He or she is the initial aggressor; except that his or her use of physical force upon another person under the circumstances is justifiable if he or she withdraws from the encounter and effectively communicates to the other person his or her intent to do so, but the latter nevertheless continues or threatens the use of unlawful physical force;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26414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1E3E6C-48A0-820B-DAF1-68019925EC67}"/>
              </a:ext>
            </a:extLst>
          </p:cNvPr>
          <p:cNvSpPr txBox="1"/>
          <p:nvPr/>
        </p:nvSpPr>
        <p:spPr>
          <a:xfrm>
            <a:off x="462337" y="280086"/>
            <a:ext cx="11137187" cy="2511650"/>
          </a:xfrm>
          <a:prstGeom prst="rect">
            <a:avLst/>
          </a:prstGeom>
          <a:noFill/>
        </p:spPr>
        <p:txBody>
          <a:bodyPr wrap="square">
            <a:spAutoFit/>
          </a:bodyPr>
          <a:lstStyle/>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0" dirty="0">
                <a:effectLst/>
                <a:latin typeface="Times New Roman" panose="02020603050405020304" pitchFamily="18" charset="0"/>
                <a:ea typeface="Times New Roman" panose="02020603050405020304" pitchFamily="18" charset="0"/>
                <a:cs typeface="Times New Roman" panose="02020603050405020304" pitchFamily="18" charset="0"/>
              </a:rPr>
              <a:t>Defense of Property – 18-1-706</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A person is justified in using reasonable and appropriate physical force upon another person when and to the extent that he reasonably believes it necessary to prevent what he reasonably believes to be an attempt by the other person to commit theft, criminal mischief, or criminal tampering involving property, but he may use deadly physical force under these circumstances only in defense of himself or another as described in section 18-1-704.</a:t>
            </a:r>
          </a:p>
        </p:txBody>
      </p:sp>
    </p:spTree>
    <p:extLst>
      <p:ext uri="{BB962C8B-B14F-4D97-AF65-F5344CB8AC3E}">
        <p14:creationId xmlns:p14="http://schemas.microsoft.com/office/powerpoint/2010/main" val="21441106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2494</Words>
  <Application>Microsoft Office PowerPoint</Application>
  <PresentationFormat>Widescreen</PresentationFormat>
  <Paragraphs>69</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Times New Roman</vt:lpstr>
      <vt:lpstr>Office Theme</vt:lpstr>
      <vt:lpstr>Protest rights     </vt:lpstr>
      <vt:lpstr>Basic principles</vt:lpstr>
      <vt:lpstr>Statutes and constitution</vt:lpstr>
      <vt:lpstr>Statutes</vt:lpstr>
      <vt:lpstr>PowerPoint Presentation</vt:lpstr>
      <vt:lpstr>PowerPoint Presentation</vt:lpstr>
      <vt:lpstr>Statutes derived from Common Law</vt:lpstr>
      <vt:lpstr>PowerPoint Presentation</vt:lpstr>
      <vt:lpstr>PowerPoint Presentation</vt:lpstr>
      <vt:lpstr>PowerPoint Presentation</vt:lpstr>
      <vt:lpstr>Rule of Law Versus Personal Morality (from Platte)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Brian Schowalter</dc:creator>
  <cp:lastModifiedBy>Brian Schowalter</cp:lastModifiedBy>
  <cp:revision>6</cp:revision>
  <dcterms:created xsi:type="dcterms:W3CDTF">2025-11-14T22:16:19Z</dcterms:created>
  <dcterms:modified xsi:type="dcterms:W3CDTF">2025-11-17T16:29:35Z</dcterms:modified>
</cp:coreProperties>
</file>